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85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Лекция 9. Особенности </a:t>
            </a:r>
            <a:r>
              <a:rPr lang="ru-RU" b="1" dirty="0"/>
              <a:t>производства у мирового судьи. </a:t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Производство в суде с участием присяжных заседателей.</a:t>
            </a:r>
          </a:p>
        </p:txBody>
      </p:sp>
    </p:spTree>
    <p:extLst>
      <p:ext uri="{BB962C8B-B14F-4D97-AF65-F5344CB8AC3E}">
        <p14:creationId xmlns:p14="http://schemas.microsoft.com/office/powerpoint/2010/main" val="1264690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Производство в суде с участием присяжных заседателей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соответствии с ч. 4 ст. 123 Конституции и ст. 30 УПК судебное разбирательство по уголовным делам о преступлениях, подсудных областному и приравненному к нему суду, может осуществляться судом с участием присяжных заседателей. Особенностью данного суда является раздельное существование в нем двух самостоятельных коллегий и разграничение между ними компетенции: коллегия присяжных заседателей, состоящая из двенадцати человек, в своем вердикте разрешает вопросы факта, а профессиональный судья, на основе вердикта присяжных выносит приговор, в котором разрешает вопросы права.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18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Производство в суде с участием присяжных заседателей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Выбор данного состава суда носит добровольный характер и зависит от волеизъявления обвиняемого. Уголовное дело, в котором участвует несколько подсудимых, рассматривается судом с участием присяжных заседателей в отношении всех подсудимых, если хотя бы один из них заявляет ходатайство о рассмотрении дела судом в данном составе. Если один или несколько обвиняемых отказываются от суда с участием присяжных заседателей, то решается вопрос о выделении уголовного дела в отношении этих обвиняемых в отдельное производство. При невозможности выделения уголовного дела в отдельное производство дело в целом рассматривается судом с участием присяжных заседателей. </a:t>
            </a:r>
          </a:p>
        </p:txBody>
      </p:sp>
    </p:spTree>
    <p:extLst>
      <p:ext uri="{BB962C8B-B14F-4D97-AF65-F5344CB8AC3E}">
        <p14:creationId xmlns:p14="http://schemas.microsoft.com/office/powerpoint/2010/main" val="2585918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Производство в суде с участием присяжных заседателей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 </a:t>
            </a:r>
            <a:r>
              <a:rPr lang="ru-RU" dirty="0"/>
              <a:t>1 июня 2018 года суды присяжных появятся во всех районных и гарнизонных военных судах, что приведет к расширению роли присяжных заседателей в ходе судебного производства. Предполагается, что участие присяжных заседателей в судах районного уровня будет способствовать укреплению статуса таких судов и расширит роль участия присяжных заседателей при рассмотрении уголовных дел в районных судах. Установлено количество присяжных заседателей для районных и гарнизонных военных </a:t>
            </a:r>
            <a:r>
              <a:rPr lang="ru-RU" dirty="0" smtClean="0"/>
              <a:t>судов - </a:t>
            </a:r>
            <a:r>
              <a:rPr lang="ru-RU" dirty="0"/>
              <a:t>6 человек. </a:t>
            </a:r>
            <a:r>
              <a:rPr lang="ru-RU" dirty="0" smtClean="0"/>
              <a:t>Также </a:t>
            </a:r>
            <a:r>
              <a:rPr lang="ru-RU" dirty="0"/>
              <a:t>увеличению роли и значимости присяжных заседателей способствует сокращение их численности в судах субъектов Российской Федерации и окружных военных судах с 12 до 8 человек.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53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Виды уголовных дел, к рассмотрению которых могут быть привлечены присяжные заседатели в судах районного уровня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К </a:t>
            </a:r>
            <a:r>
              <a:rPr lang="ru-RU" dirty="0"/>
              <a:t>подсудности районных судов с участием присяжных заседателей отнесены следующие составы преступлений: – ст. 105 УК (убийство); – ч. 4 ст. 111УК (умышленное причинение тяжкого вреда здоровью повлёкшее по неосторожности смерть человека); – ст. 277 УК (посягательство на жизнь государственного или общественного деятеля); – ст. 295 УК (посягательство на жизнь лица, осуществляющего правосудие или предварительное расследование); – ст. 317 УК (посягательство на жизнь сотрудника правоохранительного органа); – ст. 357 УК (геноцид). </a:t>
            </a:r>
          </a:p>
        </p:txBody>
      </p:sp>
    </p:spTree>
    <p:extLst>
      <p:ext uri="{BB962C8B-B14F-4D97-AF65-F5344CB8AC3E}">
        <p14:creationId xmlns:p14="http://schemas.microsoft.com/office/powerpoint/2010/main" val="375894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Все перечисленные преступления, относятся, согласно УК РФ, к категории особо тяжких преступлений, максимальное наказание за которые предусмотрено в виде лишения свободы на срок свыше десяти лет или более строгое наказание, в том числе пожизненное лишение свободы. </a:t>
            </a:r>
          </a:p>
          <a:p>
            <a:r>
              <a:rPr lang="ru-RU" dirty="0"/>
              <a:t>Согласно УПК РФ, уголовное дело рассматривается судом с участием присяжных заседателей по ходатайству подсудимого. В случае признания подсудимого виновным ставится вопрос о том, заслуживает ли он снисхождения.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92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</a:t>
            </a:r>
            <a:r>
              <a:rPr lang="ru-RU" sz="3200" b="1" i="1" dirty="0" smtClean="0"/>
              <a:t>присяжных заседателей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Если обвиняемым заявлено ходатайство о рассмотрении его дела с участием присяжных заседателей, то проводится предварительное слушание</a:t>
            </a:r>
            <a:r>
              <a:rPr lang="ru-RU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постановлении о назначении уголовного дела к слушанию судом с участием присяжных заседателей должно быть определено количество кандидатов в присяжные заседатели, которые подлежат вызову в судебное заседание и которых должно быть </a:t>
            </a:r>
            <a:r>
              <a:rPr lang="ru-RU" i="1" dirty="0"/>
              <a:t>не менее четырнадцати </a:t>
            </a:r>
            <a:r>
              <a:rPr lang="ru-RU" dirty="0"/>
              <a:t>в верховном суде республики, краевом или областном суде, суде города федерального значения, суде автономной области, суде автономного округа, окружном (флотском) военном суде и </a:t>
            </a:r>
            <a:r>
              <a:rPr lang="ru-RU" i="1" dirty="0"/>
              <a:t>не менее двенадцати </a:t>
            </a:r>
            <a:r>
              <a:rPr lang="ru-RU" dirty="0"/>
              <a:t>в районном, гарнизонном военном суде.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050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Списки кандидатов в присяжные заседатели один раз в четыре года составляют администрации муниципальных образований. Для этого используются данные государственной автоматизированной системы «Выборы», где собраны сведения о зарегистрированных избирателях. Затем из этих списков специальная компьютерная программа, которая установлена в судах субъектов РФ, методом случайной выборки производит отбор необходимого числа кандидатов. </a:t>
            </a:r>
          </a:p>
        </p:txBody>
      </p:sp>
    </p:spTree>
    <p:extLst>
      <p:ext uri="{BB962C8B-B14F-4D97-AF65-F5344CB8AC3E}">
        <p14:creationId xmlns:p14="http://schemas.microsoft.com/office/powerpoint/2010/main" val="1291529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Во-первых, в законе предусмотрен ряд оснований для отвода – возраст до 25 лет, непогашенная судимость, недееспособность, состояние здоровья, замещение определённых должностей на госслужбе и другие. Во-вторых, кандидат может получить мотивированный отвод в связи с конкретным делом – предположим, когда он лично знаком или состоит в родственных отношениях с кем-то из участников процесса. В-третьих, сторонам даётся право немотивированного отвода. И обвинение, и защита могут исключить кандидата просто потому, что он им чем-то не понравился.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772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Порядок </a:t>
            </a:r>
            <a:r>
              <a:rPr lang="ru-RU" dirty="0"/>
              <a:t>формирования коллегии присяжных заседателей предусмотрен ст. 328 УПК. Председательствующий произносит перед кандидатами в присяжные заседатели краткое вступительное слово, в котором сообщает о том, какое дело подлежит рассмотрению, каковы задачи присяжных. Он выясняет у присяжных заседателей их информированность об обстоятельствах дела, и в случае получения сведений об осведомленности кого-либо из кандидатов в присяжные заседатели об этом деле решает вопрос об освобождении его от участия в деле. При заявлении самоотвода председательствующий также решает вопрос об освобождении данного лица от участия в деле. </a:t>
            </a:r>
          </a:p>
        </p:txBody>
      </p:sp>
    </p:spTree>
    <p:extLst>
      <p:ext uri="{BB962C8B-B14F-4D97-AF65-F5344CB8AC3E}">
        <p14:creationId xmlns:p14="http://schemas.microsoft.com/office/powerpoint/2010/main" val="170587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После удовлетворения самоотводов кандидатов в присяжные стороны вправе заявить им мотивированные отводы. </a:t>
            </a:r>
            <a:endParaRPr lang="ru-RU" dirty="0" smtClean="0"/>
          </a:p>
          <a:p>
            <a:r>
              <a:rPr lang="ru-RU" dirty="0" smtClean="0"/>
              <a:t>Присяжные </a:t>
            </a:r>
            <a:r>
              <a:rPr lang="ru-RU" dirty="0"/>
              <a:t>заседатели, входящие в состав коллегии, в совещательной комнате открытым голосованием избирают старшину, в обязанности которого входит руководство совещанием присяжных, обращение по их поручению к председательствующему, заполнение вопросного листа с ответами присяжных и провозглашение его в судебном заседании (ст. 331 УПК). </a:t>
            </a:r>
          </a:p>
        </p:txBody>
      </p:sp>
    </p:spTree>
    <p:extLst>
      <p:ext uri="{BB962C8B-B14F-4D97-AF65-F5344CB8AC3E}">
        <p14:creationId xmlns:p14="http://schemas.microsoft.com/office/powerpoint/2010/main" val="350686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/>
              <a:t>Общая характеристика производства у мирового судьи </a:t>
            </a:r>
          </a:p>
          <a:p>
            <a:r>
              <a:rPr lang="ru-RU" dirty="0" smtClean="0"/>
              <a:t>2. </a:t>
            </a:r>
            <a:r>
              <a:rPr lang="ru-RU" dirty="0"/>
              <a:t>Особенности рассмотрения мировым судьей дел частного обвинения </a:t>
            </a:r>
            <a:endParaRPr lang="ru-RU" dirty="0" smtClean="0"/>
          </a:p>
          <a:p>
            <a:r>
              <a:rPr lang="ru-RU" i="1" dirty="0" smtClean="0"/>
              <a:t>3.Особенности </a:t>
            </a:r>
            <a:r>
              <a:rPr lang="ru-RU" i="1" dirty="0"/>
              <a:t>судебного разбирательства с участием присяжных заседателей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068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избрания старшины присяжные заседатели принимают присягу, и председательствующий разъясняет им права и обязанности. Присяжный заседатель имеет право участвовать в исследовании всех доказательств, просить председательствующего разъяснить нормы закона, относящиеся к делу, а также иные, неясные для него понятия, делать письменные заметки во время судебного заседания. Он не должен отлучаться из зала суда во время слушания дела, общаться по делу с лицами, не входящими в состав суда, без разрешения председательствующего, собирать сведения по делу вне судебного </a:t>
            </a:r>
            <a:r>
              <a:rPr lang="ru-RU" dirty="0" smtClean="0"/>
              <a:t>заседания </a:t>
            </a:r>
            <a:r>
              <a:rPr lang="ru-RU" dirty="0"/>
              <a:t>(ст. 333 УПК).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42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Судебное следствие начинается со вступительных заявлений государственного обвинителя и защитника. Государственный обвинитель излагает существо предъявленного обвинения и предлагает порядок исследования представленных им доказательств. Защитник высказывает согласованную с подсудимым позицию по предъявленному обвинению и мнение о порядке исследования представленных им доказательств. </a:t>
            </a:r>
          </a:p>
          <a:p>
            <a:r>
              <a:rPr lang="ru-RU" dirty="0" smtClean="0"/>
              <a:t>В ходе судебного следствия с участием присяжных заседателей не исследуются обстоятельства, связанные с прежней судимостью подсудимого, потерпевших и свидетелей тоже не характеризуют, так как это может отразиться на правильности вынесенного ими вердикта.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606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После окончания судебного следствия суд переходит к выслушиванию прений сторон, которые проводятся лишь в пределах вопросов, подлежащих разрешению присяжными заседателями. Стороны не вправе касаться обстоятельств, которые рассматриваются после вынесения вердикта без участия присяжных заседателей. </a:t>
            </a:r>
          </a:p>
          <a:p>
            <a:r>
              <a:rPr lang="ru-RU" dirty="0"/>
              <a:t>Подсудимому в соответствии со ст. 337 УПК предоставляется последнее </a:t>
            </a:r>
            <a:r>
              <a:rPr lang="ru-RU" dirty="0" smtClean="0"/>
              <a:t>слово.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759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После окончания прений сторон председательствующий формулирует вопросы, подлежащие разрешению коллегией присяжных заседателей: </a:t>
            </a:r>
          </a:p>
          <a:p>
            <a:r>
              <a:rPr lang="ru-RU" dirty="0"/>
              <a:t>1. Доказано ли, что соответствующее деяние имело место? </a:t>
            </a:r>
          </a:p>
          <a:p>
            <a:r>
              <a:rPr lang="ru-RU" dirty="0"/>
              <a:t>2. Доказано ли, что это деяние совершил подсудимый? </a:t>
            </a:r>
          </a:p>
          <a:p>
            <a:r>
              <a:rPr lang="ru-RU" dirty="0"/>
              <a:t>3. Виновен ли подсудимый в совершении этого деяния?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140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Могут быть также поставлены частные вопросы об обстоятельствах, которые влияют на степень виновности либо изменяют ее характер, влекут за собой освобождение подсудимого от ответственности. В случае признания подсудимого виновным ставится вопрос о том, заслуживает ли он снисхождения. </a:t>
            </a:r>
          </a:p>
          <a:p>
            <a:r>
              <a:rPr lang="ru-RU" dirty="0"/>
              <a:t>Перед удалением коллегии присяжных заседателей в совещательную комнату председательствующий обращается к ним с напутственным словом, в котором приводит содержание обвинения, напоминает исследованные в суде доказательства, излагает позиции государственного обвинения и защиты, разъясняет основные правила оценки доказательств, (ст. 340 УПК).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678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совещательной комнате присяжные должны стремиться к принятию единодушных решений, но если в течение 3 часов им не удается достичь единодушия, то решение принимается голосованием. </a:t>
            </a:r>
            <a:r>
              <a:rPr lang="ru-RU" i="1" dirty="0"/>
              <a:t>Обвинительный вердикт </a:t>
            </a:r>
            <a:r>
              <a:rPr lang="ru-RU" dirty="0"/>
              <a:t>считается принятым, если за утвердительные ответы на каждый из трех вопросов проголосовало большинство присяжных заседателей. </a:t>
            </a:r>
            <a:r>
              <a:rPr lang="ru-RU" i="1" dirty="0"/>
              <a:t>Оправдательный вердикт </a:t>
            </a:r>
            <a:r>
              <a:rPr lang="ru-RU" dirty="0"/>
              <a:t>считается принятым, если за отрицательный ответ на любой из поставленных в вопросном листе основных вопросов проголосовало не менее шести присяжных заседателей.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5472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Ответы на поставленные перед присяжными заседателями вопросы должны представлять собой утверждение или отрицание с обязательным пояснительным словом или словосочетанием, раскрывающим или уточняющим смысл ответа («Да, виновен», «Нет, не виновен» и т. п.). Подписанный присяжными заседателями вопросный лист оглашается старшиной в зале судебного разбирательства.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663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Последствия вердикта обсуждаются без участия присяжных заседателей. При вынесении присяжными заседателями оправдательного вердикта исследуются и обсуждаются лишь вопросы, связанные с разрешением гражданского иска, </a:t>
            </a:r>
            <a:r>
              <a:rPr lang="ru-RU" dirty="0" smtClean="0"/>
              <a:t>распределением </a:t>
            </a:r>
            <a:r>
              <a:rPr lang="ru-RU" dirty="0"/>
              <a:t>судебных издержек, вещественными доказательствами.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случае вынесения обвинительного вердикта производится исследование обстоятельств, связанных с квалификацией содеянного подсудимым, назначением ему наказания, разрешением гражданского иска и другими вопросами, разрешаемыми судом при постановлении обвинительного приговора.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173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судебного разбирательства с участием присяжных заседателей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По окончании исследования указанных обстоятельств выслушиваются прения сторон, в которых обсуждаются вопросы права, подлежащие разрешению при постановлении судом обвинительного приговора, но не может ставиться под сомнение правильность вердикта, вынесенного присяжными заседателями. По окончании прений сторон в случае вынесения обвинительного вердикта подсудимому предоставляется последнее слово, после чего судья удаляется для вынесения решения (ст. 347 УПК).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960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Судебное разбирательство заканчивается одним из решений, принимаемых судьей единолично (ст. 350 УПК): </a:t>
            </a:r>
          </a:p>
          <a:p>
            <a:r>
              <a:rPr lang="ru-RU" dirty="0"/>
              <a:t>1) постановлением о прекращении уголовного дела; </a:t>
            </a:r>
          </a:p>
          <a:p>
            <a:r>
              <a:rPr lang="ru-RU" dirty="0"/>
              <a:t>2) оправдательным приговором – в случаях, когда присяжные заседатели дали отрицательный ответ хотя бы на один из трех основных вопросов, разрешаемых ими, либо председательствующий признал отсутствие в деянии признаков преступления; </a:t>
            </a:r>
          </a:p>
        </p:txBody>
      </p:sp>
    </p:spTree>
    <p:extLst>
      <p:ext uri="{BB962C8B-B14F-4D97-AF65-F5344CB8AC3E}">
        <p14:creationId xmlns:p14="http://schemas.microsoft.com/office/powerpoint/2010/main" val="41572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Общая характеристика производства у мирового судьи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 соответствии с Федеральным конституционным законом от 31.12.1996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№ </a:t>
            </a:r>
            <a:r>
              <a:rPr lang="ru-RU" dirty="0"/>
              <a:t>1-ФКЗ «О судебной системе Российской Федерации» мировые судьи получили статус первого звена в системе судов общей юрисдикции. Порядок производства по уголовным делам у мирового судьи был определен Федеральным законом от 07.08.2000 № 119-ФЗ.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970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Особенности судебного разбирательства с участием присяжных заседателей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3) обвинительным приговором с назначением наказания, без назначения наказания, с назначением наказания и освобождением от него; </a:t>
            </a:r>
          </a:p>
          <a:p>
            <a:r>
              <a:rPr lang="ru-RU" dirty="0"/>
              <a:t>4) постановлением о роспуске коллегии присяжных заседателей и направлении уголовного дела на новое рассмотрение иным составом суда в случае, если обвинительный вердикт вынесен в отношении невиновного, не установлено событие преступления либо не доказано участие подсудимого в совершении преступления; это постановление не подлежит обжалованию в кассационном порядке.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39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Общая характеристика производства у мирового судьи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 подсудности мирового судьи в первую очередь отнесены дела частного </a:t>
            </a:r>
            <a:r>
              <a:rPr lang="ru-RU" dirty="0" smtClean="0"/>
              <a:t>обвинения. </a:t>
            </a:r>
            <a:r>
              <a:rPr lang="ru-RU" dirty="0"/>
              <a:t>Кроме того, мировой судья рассматривает уголовные дела с публичной формой обвинения, максимальное наказание за которые не превышает трех лет лишения свободы, за целым рядом исключений, перечень которых дан в ст. 31 УПК. Производство по делам данной категории осуществляется мировым судьей по общей процедуре судебного разбирательства и не имеет особенностей, за исключением того, что рассмотрение дела должно быть начато не ранее 3 и не позднее 14 суток со дня его поступления мировому судье. </a:t>
            </a:r>
          </a:p>
        </p:txBody>
      </p:sp>
    </p:spTree>
    <p:extLst>
      <p:ext uri="{BB962C8B-B14F-4D97-AF65-F5344CB8AC3E}">
        <p14:creationId xmlns:p14="http://schemas.microsoft.com/office/powerpoint/2010/main" val="11468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Особенности </a:t>
            </a:r>
            <a:r>
              <a:rPr lang="ru-RU" sz="2800" b="1" i="1" dirty="0"/>
              <a:t>рассмотрения мировым судьей дел частного обвинения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Уголовные </a:t>
            </a:r>
            <a:r>
              <a:rPr lang="ru-RU" sz="2800" dirty="0"/>
              <a:t>дела частного обвинения возбуждаются в отношении конкретного лица путем подачи потерпевшим или его законным представителем заявления в суд, кроме случаев, когда данные о правонарушителе неизвестны потерпевшему. 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1261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/>
              <a:t>Особенности рассмотрения мировым судьей дел частного обвинения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Заявление должно содержать следующие реквизиты: наименование суда, в который подается, описание события преступления и его обстоятельств, просьбу о принятии дела к производству, данные о потерпевшем, данные о лице, привлекаемом к ответственности, список свидетелей, которых необходимо вызвать в суд, подпись заявителя. Заявитель предупреждается об уголовной ответственности за заведомо ложный донос в соответствии со ст. 306 УК, о чем в заявлении делается отметка. Одновременно мировой судья разъясняет заявителю его право на примирение с лицом, в отношении которого подано заявление.</a:t>
            </a:r>
          </a:p>
        </p:txBody>
      </p:sp>
    </p:spTree>
    <p:extLst>
      <p:ext uri="{BB962C8B-B14F-4D97-AF65-F5344CB8AC3E}">
        <p14:creationId xmlns:p14="http://schemas.microsoft.com/office/powerpoint/2010/main" val="96977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b="1" i="1" dirty="0" smtClean="0"/>
              <a:t>Особенности </a:t>
            </a:r>
            <a:r>
              <a:rPr lang="ru-RU" sz="2800" b="1" i="1" dirty="0"/>
              <a:t>рассмотрения мировым судьей дел частного обвинения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 момента принятия судом заявления к своему производству, о чем выносится постановление, лицо, его подавшее, является частным обвинителем. Ему должны быть разъяснены права потерпевшего и частного обвинителя, о чем составляется протокол, подписываемый судьей и лицом, подавшим заявление. </a:t>
            </a:r>
          </a:p>
          <a:p>
            <a:r>
              <a:rPr lang="ru-RU" dirty="0"/>
              <a:t>Если после принятия заявления к производству будет установлено, что потерпевший в силу зависимого или беспомощного состояния либо по иным причинам не может защищать свои права и законные интересы, то мировой судья вправе признать обязательным участие в деле законного представителя потерпевшего и прокурора.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1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Особенности рассмотрения мировым судьей дел частного обвинения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 течение семи суток с момента принятия заявления к своему производству, мировой судья вызывает лицо, в отношении которого подано заявление, и знакомит его с материалами дела, вручает копию заявления, разъясняет права подсудимого, а также право подать встречное заявление и выясняет, кого необходимо вызвать в судебное заседание в качестве свидетелей защиты. </a:t>
            </a:r>
          </a:p>
          <a:p>
            <a:r>
              <a:rPr lang="ru-RU" sz="2400" dirty="0"/>
              <a:t>Если подано встречное заявление, то оно может быть соединено и рассмотрено в одном производстве с первоначальным заявлением. Соединение допускается до начала судебного следствия. При этом лица, их подавшие, участвуют в рассмотрении дела одновременно в качестве частных обвинителей и подсудимых.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071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i="1" dirty="0"/>
              <a:t>Особенности рассмотрения мировым судьей дел частного обвинения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Обвинение в судебном разбирательстве по делам частного обвинения поддерживается частным обвинителем. Судебное следствие начинается с изложения заявления частного обвинителя им самим или его представителем. Обвинитель вправе представлять доказательства, участвовать в их исследовании, излагать суду свое мнение по существу обвинения, о применении уголовного закона, назначении подсудимому наказания и по другим возникающим при рассмотрении дела вопросам. Обвинитель может изменить обвинение, если этим не ухудшается положение подсудимого, а также может отказаться от обвинения. Последнее влечет прекращение дела.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301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2343</Words>
  <Application>Microsoft Office PowerPoint</Application>
  <PresentationFormat>Экран (4:3)</PresentationFormat>
  <Paragraphs>79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Лекция 9. Особенности производства у мирового судьи.  </vt:lpstr>
      <vt:lpstr> </vt:lpstr>
      <vt:lpstr>Общая характеристика производства у мирового судьи</vt:lpstr>
      <vt:lpstr>Общая характеристика производства у мирового судьи</vt:lpstr>
      <vt:lpstr> Особенности рассмотрения мировым судьей дел частного обвинения  </vt:lpstr>
      <vt:lpstr>Особенности рассмотрения мировым судьей дел частного обвинения  </vt:lpstr>
      <vt:lpstr> Особенности рассмотрения мировым судьей дел частного обвинения  </vt:lpstr>
      <vt:lpstr>Особенности рассмотрения мировым судьей дел частного обвинения</vt:lpstr>
      <vt:lpstr>Особенности рассмотрения мировым судьей дел частного обвинения</vt:lpstr>
      <vt:lpstr>Производство в суде с участием присяжных заседателей </vt:lpstr>
      <vt:lpstr>Производство в суде с участием присяжных заседателей </vt:lpstr>
      <vt:lpstr>Производство в суде с участием присяжных заседателей </vt:lpstr>
      <vt:lpstr>Виды уголовных дел, к рассмотрению которых могут быть привлечены присяжные заседатели в судах районного уровня.</vt:lpstr>
      <vt:lpstr>Презентация PowerPoint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  <vt:lpstr>Особенности судебного разбирательства с участием присяжных заседателей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2018-12-19T06:50:15Z</dcterms:created>
  <dcterms:modified xsi:type="dcterms:W3CDTF">2018-12-19T13:48:48Z</dcterms:modified>
</cp:coreProperties>
</file>